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21"/>
  </p:notesMasterIdLst>
  <p:sldIdLst>
    <p:sldId id="256" r:id="rId3"/>
    <p:sldId id="257" r:id="rId4"/>
    <p:sldId id="532" r:id="rId5"/>
    <p:sldId id="507" r:id="rId6"/>
    <p:sldId id="258" r:id="rId7"/>
    <p:sldId id="531" r:id="rId8"/>
    <p:sldId id="533" r:id="rId9"/>
    <p:sldId id="505" r:id="rId10"/>
    <p:sldId id="509" r:id="rId11"/>
    <p:sldId id="518" r:id="rId12"/>
    <p:sldId id="519" r:id="rId13"/>
    <p:sldId id="526" r:id="rId14"/>
    <p:sldId id="525" r:id="rId15"/>
    <p:sldId id="527" r:id="rId16"/>
    <p:sldId id="528" r:id="rId17"/>
    <p:sldId id="534" r:id="rId18"/>
    <p:sldId id="515" r:id="rId19"/>
    <p:sldId id="530" r:id="rId20"/>
  </p:sldIdLst>
  <p:sldSz cx="9144000" cy="5143500" type="screen16x9"/>
  <p:notesSz cx="6858000" cy="9144000"/>
  <p:embeddedFontLs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Merriweather Light" panose="00000400000000000000" pitchFamily="2" charset="0"/>
      <p:regular r:id="rId26"/>
      <p: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enne LAPIERRE" initials="" lastIdx="1" clrIdx="0"/>
  <p:cmAuthor id="1" name="Deleted us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984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310a31bcf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a310a31bcf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46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310a31bcf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a310a31bcf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310a31bcf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a310a31bcf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09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310a31bcf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a310a31bcf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310a31bcf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a310a31bcf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310a31bcf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a310a31bcf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60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310a31bcf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a310a31bcf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22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31840d2cf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a31840d2cf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3bf4c7a7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3bf4c7a7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- corail - 1">
  <p:cSld name="BLANK_1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1464600" y="3078450"/>
            <a:ext cx="3668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686675" y="144585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4" descr="Veoli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39039"/>
            <a:ext cx="9144001" cy="58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425" y="203855"/>
            <a:ext cx="2431143" cy="5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5">
  <p:cSld name="BLANK_2_1_2">
    <p:bg>
      <p:bgPr>
        <a:solidFill>
          <a:srgbClr val="F2F2F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alphaL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romanL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lphaL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romanL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lphaL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romanLcPeriod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" sz="600" b="0" i="1" u="none" strike="noStrike" cap="none" dirty="0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Cité</a:t>
            </a:r>
            <a:r>
              <a:rPr lang="fr" sz="600" b="0" i="1" u="none" strike="noStrike" cap="none" baseline="0" dirty="0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scolaire de DIGOIN</a:t>
            </a:r>
            <a:endParaRPr sz="600" b="0" i="1" u="none" strike="noStrike" cap="none" dirty="0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257372" y="48177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675" y="101852"/>
            <a:ext cx="910319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>
              <a:solidFill>
                <a:srgbClr val="000000"/>
              </a:solidFill>
            </a:endParaRPr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675" y="101852"/>
            <a:ext cx="910319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3">
    <p:bg>
      <p:bgPr>
        <a:solidFill>
          <a:srgbClr val="F2F2F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>
              <a:solidFill>
                <a:srgbClr val="000000"/>
              </a:solidFill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675" y="101852"/>
            <a:ext cx="910319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3">
  <p:cSld name="BLANK_2">
    <p:bg>
      <p:bgPr>
        <a:solidFill>
          <a:srgbClr val="F2F2F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675" y="101852"/>
            <a:ext cx="910319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4">
  <p:cSld name="BLANK_2_1">
    <p:bg>
      <p:bgPr>
        <a:solidFill>
          <a:srgbClr val="F2F2F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/>
          </a:p>
        </p:txBody>
      </p:sp>
      <p:sp>
        <p:nvSpPr>
          <p:cNvPr id="78" name="Google Shape;78;p19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" sz="600" b="0" i="1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sz="600" b="0" i="1" u="none" strike="noStrike" cap="none" dirty="0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257372" y="48177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675" y="101852"/>
            <a:ext cx="910319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5 1">
  <p:cSld name="BLANK_2_1_2_1">
    <p:bg>
      <p:bgPr>
        <a:solidFill>
          <a:srgbClr val="E95F4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635075" y="1704400"/>
            <a:ext cx="49989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rabi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rabi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738357" y="4046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/>
          <p:nvPr/>
        </p:nvSpPr>
        <p:spPr>
          <a:xfrm>
            <a:off x="408025" y="4829600"/>
            <a:ext cx="2247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" sz="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sz="6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257372" y="4817780"/>
            <a:ext cx="147913" cy="151200"/>
          </a:xfrm>
          <a:custGeom>
            <a:avLst/>
            <a:gdLst/>
            <a:ahLst/>
            <a:cxnLst/>
            <a:rect l="l" t="t" r="r" b="b"/>
            <a:pathLst>
              <a:path w="557" h="557" extrusionOk="0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3675" y="101852"/>
            <a:ext cx="910319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- corail - 2">
  <p:cSld name="BLANK_1_1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212850" y="203850"/>
            <a:ext cx="8718300" cy="4735800"/>
          </a:xfrm>
          <a:prstGeom prst="round2DiagRect">
            <a:avLst>
              <a:gd name="adj1" fmla="val 0"/>
              <a:gd name="adj2" fmla="val 4830"/>
            </a:avLst>
          </a:prstGeom>
          <a:solidFill>
            <a:srgbClr val="E95F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6101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600" b="0" i="1" u="none" strike="noStrike" cap="non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1760700" y="3078450"/>
            <a:ext cx="289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1438475" y="1445860"/>
            <a:ext cx="44442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21" descr="Veoli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39039"/>
            <a:ext cx="9144001" cy="58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425" y="203855"/>
            <a:ext cx="2431143" cy="5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4854325"/>
            <a:ext cx="91440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1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Ce support est propriété d’OFIS. Sa duplication ou sa diffusion dématérialisée est interdite sauf accord d’OFIS</a:t>
            </a:r>
            <a:endParaRPr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675447" y="1036995"/>
            <a:ext cx="7984433" cy="79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r" sz="2400" dirty="0"/>
              <a:t>ASSISTANCE OFIS – REUNION DU 06/11/2025</a:t>
            </a:r>
            <a:endParaRPr sz="2400" dirty="0"/>
          </a:p>
        </p:txBody>
      </p:sp>
      <p:sp>
        <p:nvSpPr>
          <p:cNvPr id="5" name="ZoneTexte 14"/>
          <p:cNvSpPr txBox="1">
            <a:spLocks noChangeArrowheads="1"/>
          </p:cNvSpPr>
          <p:nvPr/>
        </p:nvSpPr>
        <p:spPr bwMode="auto">
          <a:xfrm>
            <a:off x="5758070" y="2494407"/>
            <a:ext cx="227937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17375E"/>
                </a:solidFill>
                <a:latin typeface="Calibri" pitchFamily="34" charset="0"/>
              </a:rPr>
              <a:t>OFIS</a:t>
            </a:r>
          </a:p>
          <a:p>
            <a:pPr algn="l"/>
            <a:r>
              <a:rPr lang="fr-FR" b="1" dirty="0">
                <a:solidFill>
                  <a:srgbClr val="17375E"/>
                </a:solidFill>
                <a:latin typeface="Calibri" pitchFamily="34" charset="0"/>
              </a:rPr>
              <a:t>Audrey COMTE</a:t>
            </a:r>
          </a:p>
          <a:p>
            <a:pPr algn="l"/>
            <a:r>
              <a:rPr lang="fr-FR" b="1" dirty="0">
                <a:solidFill>
                  <a:srgbClr val="17375E"/>
                </a:solidFill>
                <a:latin typeface="Calibri" pitchFamily="34" charset="0"/>
              </a:rPr>
              <a:t>Frédéric BAILER</a:t>
            </a:r>
          </a:p>
          <a:p>
            <a:pPr algn="l"/>
            <a:r>
              <a:rPr lang="fr-FR" sz="1600" dirty="0">
                <a:solidFill>
                  <a:srgbClr val="17375E"/>
                </a:solidFill>
                <a:latin typeface="Calibri" pitchFamily="34" charset="0"/>
              </a:rPr>
              <a:t>35, route de GENAS</a:t>
            </a:r>
          </a:p>
          <a:p>
            <a:pPr algn="l"/>
            <a:r>
              <a:rPr lang="fr-FR" sz="1600" dirty="0">
                <a:solidFill>
                  <a:srgbClr val="17375E"/>
                </a:solidFill>
                <a:latin typeface="Calibri" pitchFamily="34" charset="0"/>
              </a:rPr>
              <a:t>69120 VAULX EN VELIN</a:t>
            </a:r>
          </a:p>
          <a:p>
            <a:pPr algn="l"/>
            <a:r>
              <a:rPr lang="fr-FR" sz="1600" dirty="0">
                <a:solidFill>
                  <a:srgbClr val="17375E"/>
                </a:solidFill>
                <a:latin typeface="Calibri" pitchFamily="34" charset="0"/>
              </a:rPr>
              <a:t>Tél. : 04 37 91 69 69</a:t>
            </a:r>
          </a:p>
          <a:p>
            <a:pPr algn="l"/>
            <a:r>
              <a:rPr lang="fr-FR" sz="1600" u="sng" dirty="0">
                <a:solidFill>
                  <a:srgbClr val="17375E"/>
                </a:solidFill>
                <a:latin typeface="Calibri" pitchFamily="34" charset="0"/>
              </a:rPr>
              <a:t>ofis.lyon@veolia.com</a:t>
            </a:r>
            <a:endParaRPr lang="fr-FR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" y="1988470"/>
            <a:ext cx="3995944" cy="23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10</a:t>
            </a:fld>
            <a:endParaRPr sz="1400" i="0" dirty="0"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38341" y="176075"/>
            <a:ext cx="8295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" dirty="0">
                <a:solidFill>
                  <a:srgbClr val="FF0000"/>
                </a:solidFill>
              </a:rPr>
              <a:t>Les origines du plomb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159350" y="1044524"/>
            <a:ext cx="6929765" cy="3779267"/>
            <a:chOff x="1159350" y="1044524"/>
            <a:chExt cx="6929765" cy="3779267"/>
          </a:xfrm>
        </p:grpSpPr>
        <p:sp>
          <p:nvSpPr>
            <p:cNvPr id="174" name="Google Shape;174;p26"/>
            <p:cNvSpPr txBox="1"/>
            <p:nvPr/>
          </p:nvSpPr>
          <p:spPr>
            <a:xfrm>
              <a:off x="1159350" y="1044524"/>
              <a:ext cx="2101500" cy="425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sz="140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Matériaux</a:t>
              </a:r>
              <a:endParaRPr sz="14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6"/>
            <p:cNvSpPr txBox="1"/>
            <p:nvPr/>
          </p:nvSpPr>
          <p:spPr>
            <a:xfrm>
              <a:off x="1159350" y="1469930"/>
              <a:ext cx="2101500" cy="158469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 Absence de canalisations en plomb sur branchements et la distribution.</a:t>
              </a: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rgbClr val="FFC000"/>
                  </a:solidFill>
                  <a:sym typeface="Arial"/>
                </a:rPr>
                <a:t>Présence de laiton dans de la r</a:t>
              </a:r>
              <a:r>
                <a:rPr lang="fr" sz="1200" b="0" i="0" u="none" strike="noStrike" cap="none" dirty="0">
                  <a:solidFill>
                    <a:srgbClr val="FFC000"/>
                  </a:solidFill>
                  <a:sym typeface="Arial"/>
                </a:rPr>
                <a:t>obinetterie</a:t>
              </a:r>
              <a:r>
                <a:rPr lang="fr" sz="1200" dirty="0">
                  <a:solidFill>
                    <a:srgbClr val="FFC000"/>
                  </a:solidFill>
                </a:rPr>
                <a:t> ou des</a:t>
              </a:r>
              <a:r>
                <a:rPr lang="fr" sz="1200" b="0" i="0" u="none" strike="noStrike" cap="none" dirty="0">
                  <a:solidFill>
                    <a:srgbClr val="FFC000"/>
                  </a:solidFill>
                  <a:sym typeface="Arial"/>
                </a:rPr>
                <a:t> raccords</a:t>
              </a:r>
              <a:endParaRPr sz="1200" b="0" i="0" u="none" strike="noStrike" cap="none" dirty="0">
                <a:solidFill>
                  <a:srgbClr val="FFC000"/>
                </a:solidFill>
                <a:sym typeface="Arial"/>
              </a:endParaRPr>
            </a:p>
          </p:txBody>
        </p:sp>
        <p:sp>
          <p:nvSpPr>
            <p:cNvPr id="176" name="Google Shape;176;p26"/>
            <p:cNvSpPr txBox="1"/>
            <p:nvPr/>
          </p:nvSpPr>
          <p:spPr>
            <a:xfrm>
              <a:off x="3505833" y="1044524"/>
              <a:ext cx="2169150" cy="425400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 i="0" u="none" strike="noStrike" cap="none" dirty="0">
                  <a:solidFill>
                    <a:schemeClr val="accent6"/>
                  </a:solidFill>
                  <a:latin typeface="+mj-lt"/>
                  <a:ea typeface="Roboto"/>
                  <a:cs typeface="Roboto"/>
                  <a:sym typeface="Roboto"/>
                </a:rPr>
                <a:t>Assemblages (soudures)</a:t>
              </a:r>
              <a:endParaRPr b="1" i="0" u="none" strike="noStrike" cap="none" dirty="0">
                <a:solidFill>
                  <a:schemeClr val="accent6"/>
                </a:solidFill>
                <a:latin typeface="+mj-lt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77" name="Google Shape;177;p26"/>
            <p:cNvSpPr txBox="1"/>
            <p:nvPr/>
          </p:nvSpPr>
          <p:spPr>
            <a:xfrm>
              <a:off x="3505833" y="1469930"/>
              <a:ext cx="2169150" cy="158469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200" b="0" i="0" u="none" strike="noStrike" cap="none" dirty="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Présence de soudures sur le réseau eau froide mais probabilité faible de contenir du plomb</a:t>
              </a:r>
              <a:endParaRPr sz="12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6"/>
            <p:cNvSpPr txBox="1"/>
            <p:nvPr/>
          </p:nvSpPr>
          <p:spPr>
            <a:xfrm>
              <a:off x="5987615" y="1044524"/>
              <a:ext cx="2101500" cy="425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fr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Eau d’alimentation</a:t>
              </a:r>
              <a:endParaRPr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6"/>
            <p:cNvSpPr txBox="1"/>
            <p:nvPr/>
          </p:nvSpPr>
          <p:spPr>
            <a:xfrm>
              <a:off x="5987615" y="1469929"/>
              <a:ext cx="2101500" cy="158469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200" dirty="0">
                  <a:solidFill>
                    <a:srgbClr val="00B050"/>
                  </a:solidFill>
                  <a:ea typeface="Merriweather Light"/>
                </a:rPr>
                <a:t>Absence de dépassement de seuil sur l’arrivée d’eau du réseau public</a:t>
              </a:r>
              <a:endParaRPr sz="1200" b="0" i="0" u="none" strike="noStrike" cap="none" dirty="0">
                <a:solidFill>
                  <a:srgbClr val="00B050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  <p:sp>
          <p:nvSpPr>
            <p:cNvPr id="11" name="Google Shape;174;p26"/>
            <p:cNvSpPr txBox="1"/>
            <p:nvPr/>
          </p:nvSpPr>
          <p:spPr>
            <a:xfrm>
              <a:off x="2524539" y="3278195"/>
              <a:ext cx="4167809" cy="425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  <a:buSzPts val="1400"/>
              </a:pPr>
              <a:r>
                <a:rPr lang="fr-FR" b="1" dirty="0">
                  <a:solidFill>
                    <a:schemeClr val="accent6"/>
                  </a:solidFill>
                </a:rPr>
                <a:t>Passage d’éléments du réseau ECS vers le réseau d’eau froide</a:t>
              </a:r>
            </a:p>
          </p:txBody>
        </p:sp>
        <p:sp>
          <p:nvSpPr>
            <p:cNvPr id="12" name="Google Shape;175;p26"/>
            <p:cNvSpPr txBox="1"/>
            <p:nvPr/>
          </p:nvSpPr>
          <p:spPr>
            <a:xfrm>
              <a:off x="2524539" y="3703594"/>
              <a:ext cx="4167809" cy="112019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SzPts val="1400"/>
              </a:pPr>
              <a:r>
                <a:rPr lang="fr-FR" sz="1200" dirty="0">
                  <a:solidFill>
                    <a:srgbClr val="FFC000"/>
                  </a:solidFill>
                </a:rPr>
                <a:t>Présence de potentielles interconnexions EF/ECS favorisant notamment le passage de cuivre présent dans le réseau ECS vers le réseau EF</a:t>
              </a:r>
            </a:p>
            <a:p>
              <a:pPr algn="ctr">
                <a:lnSpc>
                  <a:spcPct val="115000"/>
                </a:lnSpc>
                <a:buSzPts val="1400"/>
              </a:pPr>
              <a:r>
                <a:rPr lang="fr-FR" sz="1200" dirty="0">
                  <a:solidFill>
                    <a:srgbClr val="00B050"/>
                  </a:solidFill>
                  <a:ea typeface="Merriweather Light"/>
                </a:rPr>
                <a:t>Le réseau ECS ne comporte pas de canalisations en plomb</a:t>
              </a:r>
              <a:endParaRPr lang="fr-FR" sz="1200" dirty="0">
                <a:solidFill>
                  <a:srgbClr val="00B050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lvl="0" algn="ctr">
                <a:lnSpc>
                  <a:spcPct val="115000"/>
                </a:lnSpc>
                <a:buSzPts val="1400"/>
              </a:pPr>
              <a:endParaRPr lang="fr-FR" sz="12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46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5" y="171275"/>
            <a:ext cx="67734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rgbClr val="FF0000"/>
                </a:solidFill>
              </a:rPr>
              <a:t>Plan d’actions : </a:t>
            </a:r>
            <a:r>
              <a:rPr lang="fr" sz="2000" b="1" dirty="0">
                <a:solidFill>
                  <a:srgbClr val="55555A"/>
                </a:solidFill>
              </a:rPr>
              <a:t>lutte contre la stagnation de l’eau</a:t>
            </a:r>
            <a:endParaRPr dirty="0">
              <a:solidFill>
                <a:srgbClr val="55555A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08018" y="866104"/>
            <a:ext cx="8604781" cy="4024678"/>
            <a:chOff x="208018" y="866104"/>
            <a:chExt cx="8604781" cy="4024678"/>
          </a:xfrm>
        </p:grpSpPr>
        <p:sp>
          <p:nvSpPr>
            <p:cNvPr id="158" name="Google Shape;158;p16"/>
            <p:cNvSpPr txBox="1"/>
            <p:nvPr/>
          </p:nvSpPr>
          <p:spPr>
            <a:xfrm>
              <a:off x="2222785" y="866104"/>
              <a:ext cx="6571800" cy="1870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D6D"/>
                </a:buClr>
                <a:buSzPts val="1200"/>
                <a:buFont typeface="Arial"/>
                <a:buNone/>
              </a:pPr>
              <a:endParaRPr sz="1600" b="1" dirty="0">
                <a:solidFill>
                  <a:schemeClr val="dk1"/>
                </a:solidFill>
              </a:endParaRPr>
            </a:p>
            <a:p>
              <a:r>
                <a:rPr lang="fr-FR" sz="1600" dirty="0"/>
                <a:t>1/ Mise en place de robinetterie à purge automatique sur les rampes de lavabos du bâtiment A et sur les 3 tisaneries du bâtiment B pour paramétrage de purges toutes les 6h pendant 2 min.</a:t>
              </a:r>
            </a:p>
            <a:p>
              <a:endParaRPr lang="fr-FR" sz="1600" dirty="0"/>
            </a:p>
            <a:p>
              <a:r>
                <a:rPr lang="fr-FR" sz="1600" dirty="0"/>
                <a:t>⇨ Date de réalisation : </a:t>
              </a:r>
              <a:r>
                <a:rPr lang="fr-FR" sz="1600" b="1" dirty="0">
                  <a:solidFill>
                    <a:srgbClr val="0070C0"/>
                  </a:solidFill>
                </a:rPr>
                <a:t>achevé au 7 novembre 2025</a:t>
              </a:r>
              <a:endParaRPr lang="fr-FR" sz="1600" dirty="0">
                <a:solidFill>
                  <a:srgbClr val="0070C0"/>
                </a:solidFill>
              </a:endParaRPr>
            </a:p>
            <a:p>
              <a:br>
                <a:rPr lang="fr-FR" sz="1600" dirty="0"/>
              </a:br>
              <a:endParaRPr sz="1600" dirty="0">
                <a:solidFill>
                  <a:schemeClr val="dk1"/>
                </a:solidFill>
              </a:endParaRPr>
            </a:p>
          </p:txBody>
        </p:sp>
        <p:sp>
          <p:nvSpPr>
            <p:cNvPr id="8" name="Google Shape;158;p16"/>
            <p:cNvSpPr txBox="1"/>
            <p:nvPr/>
          </p:nvSpPr>
          <p:spPr>
            <a:xfrm>
              <a:off x="2240999" y="2898678"/>
              <a:ext cx="6571800" cy="1992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5D6D"/>
                </a:buClr>
                <a:buSzPts val="1200"/>
                <a:buFont typeface="Arial"/>
                <a:buNone/>
              </a:pPr>
              <a:endParaRPr sz="1600" b="1" dirty="0">
                <a:solidFill>
                  <a:schemeClr val="dk1"/>
                </a:solidFill>
              </a:endParaRPr>
            </a:p>
            <a:p>
              <a:r>
                <a:rPr lang="fr-FR" sz="1600" dirty="0"/>
                <a:t>2/ Suppression des points d’eau en surnombre par la fermeture de 2 rampes de lavabos dans chaque dortoir du bâtiment A (D1 et D2)</a:t>
              </a:r>
            </a:p>
            <a:p>
              <a:endParaRPr lang="fr-FR" sz="1600" dirty="0"/>
            </a:p>
            <a:p>
              <a:r>
                <a:rPr lang="fr-FR" sz="1600" dirty="0"/>
                <a:t>⇨ Travaux réalisés : </a:t>
              </a:r>
              <a:r>
                <a:rPr lang="fr-FR" sz="1600" b="1" dirty="0">
                  <a:solidFill>
                    <a:srgbClr val="0070C0"/>
                  </a:solidFill>
                </a:rPr>
                <a:t>congés de Toussaint 2025</a:t>
              </a:r>
              <a:endParaRPr lang="fr-FR" sz="1600" dirty="0">
                <a:solidFill>
                  <a:srgbClr val="0070C0"/>
                </a:solidFill>
              </a:endParaRPr>
            </a:p>
            <a:p>
              <a:br>
                <a:rPr lang="fr-FR" sz="1600" dirty="0"/>
              </a:br>
              <a:endParaRPr sz="1600" dirty="0">
                <a:solidFill>
                  <a:schemeClr val="dk1"/>
                </a:solidFill>
              </a:endParaRPr>
            </a:p>
          </p:txBody>
        </p:sp>
        <p:sp>
          <p:nvSpPr>
            <p:cNvPr id="9" name="Google Shape;223;p27"/>
            <p:cNvSpPr/>
            <p:nvPr/>
          </p:nvSpPr>
          <p:spPr>
            <a:xfrm>
              <a:off x="8268678" y="2217970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23;p27"/>
            <p:cNvSpPr/>
            <p:nvPr/>
          </p:nvSpPr>
          <p:spPr>
            <a:xfrm>
              <a:off x="8268677" y="4265431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18" y="1030774"/>
              <a:ext cx="1328641" cy="1357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12" y="3138141"/>
              <a:ext cx="1767191" cy="132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10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12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4" y="171275"/>
            <a:ext cx="7238121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2000" b="1" dirty="0">
                <a:solidFill>
                  <a:srgbClr val="FF0000"/>
                </a:solidFill>
              </a:rPr>
              <a:t>Plan d’actions : </a:t>
            </a:r>
            <a:r>
              <a:rPr lang="fr" sz="2000" b="1" dirty="0">
                <a:solidFill>
                  <a:srgbClr val="55555A"/>
                </a:solidFill>
              </a:rPr>
              <a:t>suppression des interconnexions EF/ECS</a:t>
            </a:r>
            <a:endParaRPr dirty="0">
              <a:solidFill>
                <a:srgbClr val="55555A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50435" y="1691308"/>
            <a:ext cx="1270800" cy="24810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 rot="-5400000">
            <a:off x="-114590" y="2605358"/>
            <a:ext cx="24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</a:rPr>
              <a:t>INTERCONNEXIONS EF/ECS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8" name="Google Shape;158;p16"/>
          <p:cNvSpPr txBox="1"/>
          <p:nvPr/>
        </p:nvSpPr>
        <p:spPr>
          <a:xfrm>
            <a:off x="2202906" y="682515"/>
            <a:ext cx="6571800" cy="2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3/ Suppression des interconnexions EF/ECS dans les dortoirs du bâtiment B avec la dépose des mitigeurs collectifs.</a:t>
            </a:r>
          </a:p>
          <a:p>
            <a:br>
              <a:rPr lang="fr-FR" sz="1600" dirty="0"/>
            </a:br>
            <a:r>
              <a:rPr lang="fr-FR" sz="1600" dirty="0"/>
              <a:t>⇨ Travaux réalisés : </a:t>
            </a:r>
            <a:r>
              <a:rPr lang="fr-FR" sz="1600" b="1" dirty="0">
                <a:solidFill>
                  <a:srgbClr val="0070C0"/>
                </a:solidFill>
              </a:rPr>
              <a:t>congés de Toussaint 2025</a:t>
            </a:r>
            <a:endParaRPr lang="fr-FR" sz="1600" dirty="0">
              <a:solidFill>
                <a:srgbClr val="0070C0"/>
              </a:solidFill>
            </a:endParaRPr>
          </a:p>
          <a:p>
            <a:br>
              <a:rPr lang="fr-FR" sz="1600" dirty="0"/>
            </a:br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B945A2-4E80-AD93-8EA7-F0DDDA7C0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928" y="2483686"/>
            <a:ext cx="2845962" cy="2134472"/>
          </a:xfrm>
          <a:prstGeom prst="rect">
            <a:avLst/>
          </a:prstGeom>
        </p:spPr>
      </p:pic>
      <p:sp>
        <p:nvSpPr>
          <p:cNvPr id="9" name="Google Shape;223;p27"/>
          <p:cNvSpPr/>
          <p:nvPr/>
        </p:nvSpPr>
        <p:spPr>
          <a:xfrm>
            <a:off x="6853182" y="1992778"/>
            <a:ext cx="472105" cy="340181"/>
          </a:xfrm>
          <a:custGeom>
            <a:avLst/>
            <a:gdLst/>
            <a:ahLst/>
            <a:cxnLst/>
            <a:rect l="l" t="t" r="r" b="b"/>
            <a:pathLst>
              <a:path w="586466" h="422585" extrusionOk="0">
                <a:moveTo>
                  <a:pt x="180367" y="406100"/>
                </a:moveTo>
                <a:cubicBezTo>
                  <a:pt x="191319" y="417052"/>
                  <a:pt x="205730" y="422586"/>
                  <a:pt x="220141" y="422586"/>
                </a:cubicBezTo>
                <a:cubicBezTo>
                  <a:pt x="234552" y="422586"/>
                  <a:pt x="248963" y="417052"/>
                  <a:pt x="259915" y="406100"/>
                </a:cubicBezTo>
                <a:lnTo>
                  <a:pt x="570038" y="95977"/>
                </a:lnTo>
                <a:cubicBezTo>
                  <a:pt x="591943" y="74072"/>
                  <a:pt x="591943" y="38448"/>
                  <a:pt x="570038" y="16428"/>
                </a:cubicBezTo>
                <a:cubicBezTo>
                  <a:pt x="548134" y="-5476"/>
                  <a:pt x="512510" y="-5476"/>
                  <a:pt x="490490" y="16428"/>
                </a:cubicBezTo>
                <a:lnTo>
                  <a:pt x="220141" y="286777"/>
                </a:lnTo>
                <a:lnTo>
                  <a:pt x="95977" y="162613"/>
                </a:lnTo>
                <a:cubicBezTo>
                  <a:pt x="74072" y="140708"/>
                  <a:pt x="38448" y="140708"/>
                  <a:pt x="16428" y="162613"/>
                </a:cubicBezTo>
                <a:cubicBezTo>
                  <a:pt x="-5476" y="184517"/>
                  <a:pt x="-5476" y="220141"/>
                  <a:pt x="16428" y="242046"/>
                </a:cubicBezTo>
                <a:lnTo>
                  <a:pt x="180367" y="405984"/>
                </a:lnTo>
                <a:close/>
              </a:path>
            </a:pathLst>
          </a:custGeom>
          <a:solidFill>
            <a:srgbClr val="78B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555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4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13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5" y="171275"/>
            <a:ext cx="67734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rgbClr val="FF0000"/>
                </a:solidFill>
              </a:rPr>
              <a:t>Plan d’actions : </a:t>
            </a:r>
            <a:r>
              <a:rPr lang="fr" sz="2000" b="1" dirty="0">
                <a:solidFill>
                  <a:srgbClr val="55555A"/>
                </a:solidFill>
              </a:rPr>
              <a:t>suppression de points bas favorables à l’accumulation de dépôts  </a:t>
            </a:r>
            <a:endParaRPr dirty="0">
              <a:solidFill>
                <a:srgbClr val="55555A"/>
              </a:solidFill>
            </a:endParaRPr>
          </a:p>
        </p:txBody>
      </p:sp>
      <p:sp>
        <p:nvSpPr>
          <p:cNvPr id="8" name="Google Shape;158;p16"/>
          <p:cNvSpPr txBox="1"/>
          <p:nvPr/>
        </p:nvSpPr>
        <p:spPr>
          <a:xfrm>
            <a:off x="2163150" y="843331"/>
            <a:ext cx="6571800" cy="2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4/ Suppression du point bas en pied de colonne montante EF du dortoir du bâtiment A et pose d’un robinet de prélèvement inox pour juger de la qualité de l’eau avant entrée de l’eau dans l’internat A</a:t>
            </a:r>
          </a:p>
          <a:p>
            <a:br>
              <a:rPr lang="fr-FR" sz="1600" dirty="0"/>
            </a:br>
            <a:r>
              <a:rPr lang="fr-FR" sz="1600" dirty="0"/>
              <a:t>⇨ Travaux réalisés : </a:t>
            </a:r>
            <a:r>
              <a:rPr lang="fr-FR" sz="1600" b="1" dirty="0">
                <a:solidFill>
                  <a:srgbClr val="0070C0"/>
                </a:solidFill>
              </a:rPr>
              <a:t>congés de Toussaint 2025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(pose du robinet de prélèvement avant le 14 novembre)</a:t>
            </a:r>
            <a:endParaRPr lang="fr-FR" sz="1600" dirty="0">
              <a:solidFill>
                <a:srgbClr val="0070C0"/>
              </a:solidFill>
            </a:endParaRPr>
          </a:p>
          <a:p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9" name="Google Shape;223;p27"/>
          <p:cNvSpPr/>
          <p:nvPr/>
        </p:nvSpPr>
        <p:spPr>
          <a:xfrm>
            <a:off x="8097448" y="2401659"/>
            <a:ext cx="472105" cy="340181"/>
          </a:xfrm>
          <a:custGeom>
            <a:avLst/>
            <a:gdLst/>
            <a:ahLst/>
            <a:cxnLst/>
            <a:rect l="l" t="t" r="r" b="b"/>
            <a:pathLst>
              <a:path w="586466" h="422585" extrusionOk="0">
                <a:moveTo>
                  <a:pt x="180367" y="406100"/>
                </a:moveTo>
                <a:cubicBezTo>
                  <a:pt x="191319" y="417052"/>
                  <a:pt x="205730" y="422586"/>
                  <a:pt x="220141" y="422586"/>
                </a:cubicBezTo>
                <a:cubicBezTo>
                  <a:pt x="234552" y="422586"/>
                  <a:pt x="248963" y="417052"/>
                  <a:pt x="259915" y="406100"/>
                </a:cubicBezTo>
                <a:lnTo>
                  <a:pt x="570038" y="95977"/>
                </a:lnTo>
                <a:cubicBezTo>
                  <a:pt x="591943" y="74072"/>
                  <a:pt x="591943" y="38448"/>
                  <a:pt x="570038" y="16428"/>
                </a:cubicBezTo>
                <a:cubicBezTo>
                  <a:pt x="548134" y="-5476"/>
                  <a:pt x="512510" y="-5476"/>
                  <a:pt x="490490" y="16428"/>
                </a:cubicBezTo>
                <a:lnTo>
                  <a:pt x="220141" y="286777"/>
                </a:lnTo>
                <a:lnTo>
                  <a:pt x="95977" y="162613"/>
                </a:lnTo>
                <a:cubicBezTo>
                  <a:pt x="74072" y="140708"/>
                  <a:pt x="38448" y="140708"/>
                  <a:pt x="16428" y="162613"/>
                </a:cubicBezTo>
                <a:cubicBezTo>
                  <a:pt x="-5476" y="184517"/>
                  <a:pt x="-5476" y="220141"/>
                  <a:pt x="16428" y="242046"/>
                </a:cubicBezTo>
                <a:lnTo>
                  <a:pt x="180367" y="405984"/>
                </a:lnTo>
                <a:close/>
              </a:path>
            </a:pathLst>
          </a:custGeom>
          <a:solidFill>
            <a:srgbClr val="78B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555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" y="1284229"/>
            <a:ext cx="1599758" cy="21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5" y="171275"/>
            <a:ext cx="67734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2000" b="1" dirty="0">
                <a:solidFill>
                  <a:srgbClr val="FF0000"/>
                </a:solidFill>
              </a:rPr>
              <a:t>Plan d’actions : </a:t>
            </a:r>
            <a:r>
              <a:rPr lang="fr" sz="2000" b="1" dirty="0">
                <a:solidFill>
                  <a:srgbClr val="55555A"/>
                </a:solidFill>
              </a:rPr>
              <a:t>lutte contre la stagnation de l’eau</a:t>
            </a:r>
            <a:endParaRPr dirty="0">
              <a:solidFill>
                <a:srgbClr val="55555A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50435" y="1691308"/>
            <a:ext cx="1270800" cy="24810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 rot="-5400000">
            <a:off x="-114590" y="2605358"/>
            <a:ext cx="24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</a:rPr>
              <a:t>STAGNATION DE L’EAU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8" name="Google Shape;158;p16"/>
          <p:cNvSpPr txBox="1"/>
          <p:nvPr/>
        </p:nvSpPr>
        <p:spPr>
          <a:xfrm>
            <a:off x="2222785" y="1585983"/>
            <a:ext cx="6571800" cy="2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5/</a:t>
            </a:r>
            <a:r>
              <a:rPr lang="fr-FR" sz="1600" b="1" dirty="0"/>
              <a:t> </a:t>
            </a:r>
            <a:r>
              <a:rPr lang="fr-FR" sz="1600" dirty="0"/>
              <a:t>Mise en place d’un protocole de purge intensive à des endroits ciblés du réseau avant chaque rentrée scolaire pour renouveler l’eau ayant stagné dans les canalisations</a:t>
            </a:r>
          </a:p>
          <a:p>
            <a:br>
              <a:rPr lang="fr-FR" sz="1600" dirty="0"/>
            </a:br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15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4" y="171275"/>
            <a:ext cx="7397147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2000" b="1" dirty="0">
                <a:solidFill>
                  <a:srgbClr val="55555A"/>
                </a:solidFill>
              </a:rPr>
              <a:t>Plan d’actions : renforcement du plan d’échantillonnage</a:t>
            </a:r>
            <a:endParaRPr dirty="0">
              <a:solidFill>
                <a:srgbClr val="55555A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50435" y="1691308"/>
            <a:ext cx="1270800" cy="24810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 rot="-5400000">
            <a:off x="-114590" y="2605358"/>
            <a:ext cx="24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</a:rPr>
              <a:t>SUIVI ANALYTIQUE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8" name="Google Shape;158;p16"/>
          <p:cNvSpPr txBox="1"/>
          <p:nvPr/>
        </p:nvSpPr>
        <p:spPr>
          <a:xfrm>
            <a:off x="2222785" y="683908"/>
            <a:ext cx="6571800" cy="158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6/ Mise en place d’un plan d'échantillonnage étendu</a:t>
            </a:r>
          </a:p>
          <a:p>
            <a:br>
              <a:rPr lang="fr-FR" sz="1600" dirty="0"/>
            </a:br>
            <a:r>
              <a:rPr lang="fr-FR" sz="1600" dirty="0"/>
              <a:t>⇨ Date prévisionnelle de réalisation : </a:t>
            </a:r>
            <a:r>
              <a:rPr lang="fr-FR" sz="1600" b="1" dirty="0">
                <a:solidFill>
                  <a:srgbClr val="0070C0"/>
                </a:solidFill>
              </a:rPr>
              <a:t>vendredi 07/11/2025</a:t>
            </a:r>
            <a:endParaRPr lang="fr-FR" sz="1600" dirty="0">
              <a:solidFill>
                <a:srgbClr val="0070C0"/>
              </a:solidFill>
            </a:endParaRPr>
          </a:p>
          <a:p>
            <a:br>
              <a:rPr lang="fr-FR" sz="1600" dirty="0"/>
            </a:br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1CB2CE-A93A-5BFE-89F7-1EAD79986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3"/>
          <a:stretch>
            <a:fillRect/>
          </a:stretch>
        </p:blipFill>
        <p:spPr bwMode="auto">
          <a:xfrm>
            <a:off x="2798873" y="1612681"/>
            <a:ext cx="2708309" cy="32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16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5" y="171275"/>
            <a:ext cx="67734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</a:rPr>
              <a:t>Plan d’actions : </a:t>
            </a:r>
            <a:r>
              <a:rPr lang="fr-FR" sz="2000" b="1" dirty="0">
                <a:solidFill>
                  <a:srgbClr val="55555A"/>
                </a:solidFill>
              </a:rPr>
              <a:t>Localisation des points de prélèvements</a:t>
            </a:r>
            <a:endParaRPr lang="fr-FR" sz="2000" dirty="0">
              <a:solidFill>
                <a:srgbClr val="55555A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50435" y="1691308"/>
            <a:ext cx="1270800" cy="24810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"/>
          <p:cNvSpPr txBox="1"/>
          <p:nvPr/>
        </p:nvSpPr>
        <p:spPr>
          <a:xfrm rot="-5400000">
            <a:off x="-114590" y="2605358"/>
            <a:ext cx="24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</a:rPr>
              <a:t>TRAVAUX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0F555-4EC5-7719-5B2E-41D23E71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67" y="742204"/>
            <a:ext cx="4571215" cy="39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17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5" y="171275"/>
            <a:ext cx="67734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000" b="1" dirty="0">
                <a:solidFill>
                  <a:srgbClr val="55555A"/>
                </a:solidFill>
              </a:rPr>
              <a:t>Plan d’actions : lutte contre la stagnation de l’eau</a:t>
            </a:r>
            <a:endParaRPr lang="fr-FR" sz="2000" dirty="0">
              <a:solidFill>
                <a:srgbClr val="55555A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50435" y="1691308"/>
            <a:ext cx="1270800" cy="24810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2169776" y="733582"/>
            <a:ext cx="6571800" cy="207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7/ Mise en place de purges automatiques sur les 3 fontaines du self (mise en place d’électrovannes avec horloge)</a:t>
            </a:r>
          </a:p>
          <a:p>
            <a:br>
              <a:rPr lang="fr-FR" sz="1600" dirty="0"/>
            </a:br>
            <a:r>
              <a:rPr lang="fr-FR" sz="1600" dirty="0"/>
              <a:t>⇨ Date prévisionnelle de réalisation : </a:t>
            </a:r>
            <a:r>
              <a:rPr lang="fr-FR" sz="1600" b="1" dirty="0">
                <a:solidFill>
                  <a:srgbClr val="0070C0"/>
                </a:solidFill>
              </a:rPr>
              <a:t>novembre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2025</a:t>
            </a:r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59" name="Google Shape;159;p16"/>
          <p:cNvSpPr txBox="1"/>
          <p:nvPr/>
        </p:nvSpPr>
        <p:spPr>
          <a:xfrm rot="-5400000">
            <a:off x="-114590" y="2605358"/>
            <a:ext cx="24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</a:rPr>
              <a:t>STAGNATION DE L’EAU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8" name="Google Shape;158;p16"/>
          <p:cNvSpPr txBox="1"/>
          <p:nvPr/>
        </p:nvSpPr>
        <p:spPr>
          <a:xfrm>
            <a:off x="2169776" y="2648522"/>
            <a:ext cx="6571800" cy="207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8/ Selon les résultats obtenus sur les dortoirs A et B, mise en place de purges automatiques sur les différentes extrémités de réseau de l'établissement (mise en place de robinet à purge automatique paramétrable)</a:t>
            </a:r>
          </a:p>
          <a:p>
            <a:br>
              <a:rPr lang="fr-FR" sz="1600" dirty="0"/>
            </a:br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8437785" y="4422558"/>
            <a:ext cx="424500" cy="1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18</a:t>
            </a:fld>
            <a:endParaRPr sz="1400" i="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812575" y="171275"/>
            <a:ext cx="67734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000" b="1" dirty="0">
                <a:solidFill>
                  <a:srgbClr val="FF0000"/>
                </a:solidFill>
              </a:rPr>
              <a:t>Plan d’actions : </a:t>
            </a:r>
            <a:r>
              <a:rPr lang="fr-FR" sz="2000" b="1" dirty="0">
                <a:solidFill>
                  <a:srgbClr val="55555A"/>
                </a:solidFill>
              </a:rPr>
              <a:t>Travaux complémentaires</a:t>
            </a:r>
            <a:endParaRPr lang="fr-FR" sz="2000" dirty="0">
              <a:solidFill>
                <a:srgbClr val="55555A"/>
              </a:solidFill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650435" y="1691308"/>
            <a:ext cx="1270800" cy="24810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6"/>
          <p:cNvSpPr txBox="1"/>
          <p:nvPr/>
        </p:nvSpPr>
        <p:spPr>
          <a:xfrm>
            <a:off x="2255915" y="1690658"/>
            <a:ext cx="6571800" cy="207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r>
              <a:rPr lang="fr-FR" sz="1600" dirty="0"/>
              <a:t>9/ Rédaction d’un CCTP, de plans PROJET (permettant la consultation d’entreprises) pour la réalisation des travaux suivants : </a:t>
            </a:r>
          </a:p>
          <a:p>
            <a:pPr fontAlgn="base"/>
            <a:r>
              <a:rPr lang="fr-FR" sz="1600" dirty="0"/>
              <a:t>- suppression des bras morts et remplacement des canalisations en acier galvanisé sur la totalité du site</a:t>
            </a:r>
          </a:p>
          <a:p>
            <a:pPr fontAlgn="base"/>
            <a:r>
              <a:rPr lang="fr-FR" sz="1600" dirty="0"/>
              <a:t>- dépose des points d’eau inutiles</a:t>
            </a:r>
          </a:p>
          <a:p>
            <a:pPr fontAlgn="base"/>
            <a:r>
              <a:rPr lang="fr-FR" sz="1600" dirty="0"/>
              <a:t>- déconnexion hydraulique du ballon ECS du bâtiment O – zone de stagnation</a:t>
            </a:r>
          </a:p>
          <a:p>
            <a:pPr fontAlgn="base"/>
            <a:r>
              <a:rPr lang="fr-FR" sz="1600" dirty="0"/>
              <a:t>- pose de clapets anti-retour au niveau des postes à risque d’interconnexion EF/ECS en cuisine</a:t>
            </a:r>
          </a:p>
          <a:p>
            <a:br>
              <a:rPr lang="fr-FR" sz="1600" dirty="0"/>
            </a:br>
            <a:r>
              <a:rPr lang="fr-FR" sz="1600" dirty="0"/>
              <a:t>⇨ Date prévisionnelle de livraison des pièces : </a:t>
            </a:r>
            <a:r>
              <a:rPr lang="fr-FR" sz="1600" b="1" dirty="0">
                <a:solidFill>
                  <a:srgbClr val="0070C0"/>
                </a:solidFill>
              </a:rPr>
              <a:t>décembre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2025</a:t>
            </a:r>
          </a:p>
          <a:p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dirty="0"/>
              <a:t>⇨ Date prévisionnelle de réalisation des travaux : </a:t>
            </a:r>
            <a:r>
              <a:rPr lang="fr-FR" sz="1600" b="1" dirty="0">
                <a:solidFill>
                  <a:srgbClr val="0070C0"/>
                </a:solidFill>
              </a:rPr>
              <a:t>2</a:t>
            </a:r>
            <a:r>
              <a:rPr lang="fr-FR" sz="1600" b="1" baseline="30000" dirty="0">
                <a:solidFill>
                  <a:srgbClr val="0070C0"/>
                </a:solidFill>
              </a:rPr>
              <a:t>ème</a:t>
            </a:r>
            <a:r>
              <a:rPr lang="fr-FR" sz="1600" b="1" dirty="0">
                <a:solidFill>
                  <a:srgbClr val="0070C0"/>
                </a:solidFill>
              </a:rPr>
              <a:t> trimestre 2026</a:t>
            </a:r>
          </a:p>
          <a:p>
            <a:br>
              <a:rPr lang="fr-FR" sz="1600" dirty="0"/>
            </a:b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59" name="Google Shape;159;p16"/>
          <p:cNvSpPr txBox="1"/>
          <p:nvPr/>
        </p:nvSpPr>
        <p:spPr>
          <a:xfrm rot="-5400000">
            <a:off x="-114590" y="2605358"/>
            <a:ext cx="24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</a:rPr>
              <a:t>TRAVAUX</a:t>
            </a:r>
            <a:endParaRPr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2</a:t>
            </a:fld>
            <a:endParaRPr sz="1400" i="0" dirty="0"/>
          </a:p>
        </p:txBody>
      </p:sp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738357" y="176075"/>
            <a:ext cx="6822008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Mission OFIS – août à octobre 2025</a:t>
            </a:r>
            <a:endParaRPr sz="1400" b="0" dirty="0">
              <a:solidFill>
                <a:srgbClr val="FF0000"/>
              </a:solidFill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501553" y="1293834"/>
            <a:ext cx="7489508" cy="176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</a:pPr>
            <a:r>
              <a:rPr lang="fr" sz="1600" b="1" dirty="0">
                <a:solidFill>
                  <a:schemeClr val="dk1"/>
                </a:solidFill>
              </a:rPr>
              <a:t>I</a:t>
            </a:r>
            <a:r>
              <a:rPr lang="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nvestigations sur site pour recherche des sources de dégradation de la qualité de l’eau (recensement des matériaux présents, des zones de stagnation de l’eau,…)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</a:pPr>
            <a:endParaRPr lang="fr" sz="1600" b="1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</a:pPr>
            <a:r>
              <a:rPr lang="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Campagnes d’analyses en vue de rechercher dans l’eau Cuivre, Plomb et Nickel les 06/10 et 17/10/2025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endParaRPr lang="fr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ü"/>
            </a:pPr>
            <a:r>
              <a:rPr lang="fr" sz="1600" b="1" dirty="0">
                <a:solidFill>
                  <a:schemeClr val="dk1"/>
                </a:solidFill>
              </a:rPr>
              <a:t>Elaboration d’un plan d’actions et travaux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87" y="3054286"/>
            <a:ext cx="4822342" cy="14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2;p27"/>
          <p:cNvSpPr txBox="1"/>
          <p:nvPr/>
        </p:nvSpPr>
        <p:spPr>
          <a:xfrm>
            <a:off x="3676626" y="4415224"/>
            <a:ext cx="528184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</a:rPr>
              <a:t>Arrêté du 30 décembre 2022 modifiant l’arrêté du 11 janvier 2007 relatif aux limites et références de</a:t>
            </a:r>
          </a:p>
          <a:p>
            <a:pPr algn="ctr"/>
            <a:r>
              <a:rPr lang="fr-FR" sz="900" dirty="0">
                <a:solidFill>
                  <a:srgbClr val="00B050"/>
                </a:solidFill>
              </a:rPr>
              <a:t>qualité des eaux brutes et des eaux destinées à la consommation humaine</a:t>
            </a:r>
            <a:endParaRPr lang="fr" sz="9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3</a:t>
            </a:fld>
            <a:endParaRPr sz="1400" i="0" dirty="0"/>
          </a:p>
        </p:txBody>
      </p:sp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738357" y="176075"/>
            <a:ext cx="6822008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Mission OFIS – août à octobre 2025</a:t>
            </a:r>
            <a:endParaRPr sz="1400" b="0" dirty="0">
              <a:solidFill>
                <a:srgbClr val="FF0000"/>
              </a:solidFill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501553" y="1293834"/>
            <a:ext cx="7489508" cy="27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fr" sz="1600" b="1" dirty="0">
                <a:solidFill>
                  <a:schemeClr val="dk1"/>
                </a:solidFill>
              </a:rPr>
              <a:t>Anomalies mise en évidence</a:t>
            </a:r>
          </a:p>
          <a:p>
            <a:pPr marL="285750" lvl="3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ü"/>
            </a:pPr>
            <a:endParaRPr lang="fr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Présence de raccords ou éléments de robinetterie en laiton pouvant potentiellement contenir du plomb</a:t>
            </a:r>
          </a:p>
          <a:p>
            <a:pPr lvl="5">
              <a:lnSpc>
                <a:spcPct val="80000"/>
              </a:lnSpc>
              <a:buSzPts val="1000"/>
            </a:pPr>
            <a:endParaRPr lang="fr-FR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Juxtaposition de matériaux différents sur les canalisations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Origines de la stagnation d’eau dans les réseaux de la Cité Scolaire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Equilibre </a:t>
            </a:r>
            <a:r>
              <a:rPr lang="fr-FR" sz="1600" b="1" dirty="0" err="1"/>
              <a:t>calco</a:t>
            </a:r>
            <a:r>
              <a:rPr lang="fr-FR" sz="1600" b="1" dirty="0"/>
              <a:t>-carbonique de l’eau distribuée par la Ville de Digoin, propre à la consommation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2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4</a:t>
            </a:fld>
            <a:endParaRPr sz="1400" i="0"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738357" y="176075"/>
            <a:ext cx="7265956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RESULTATS DES CAMPAGNES D’ANALYSES OFIS</a:t>
            </a:r>
            <a:endParaRPr dirty="0"/>
          </a:p>
        </p:txBody>
      </p:sp>
      <p:sp>
        <p:nvSpPr>
          <p:cNvPr id="7" name="Google Shape;440;p25"/>
          <p:cNvSpPr txBox="1"/>
          <p:nvPr/>
        </p:nvSpPr>
        <p:spPr>
          <a:xfrm>
            <a:off x="1285462" y="4321907"/>
            <a:ext cx="5135216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1</a:t>
            </a:r>
            <a:r>
              <a:rPr lang="fr-FR" sz="1000" b="0" i="0" u="none" strike="noStrike" cap="none" baseline="30000" dirty="0">
                <a:solidFill>
                  <a:schemeClr val="dk1"/>
                </a:solidFill>
                <a:sym typeface="Arial"/>
              </a:rPr>
              <a:t>er</a:t>
            </a: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 jet : sans purge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2</a:t>
            </a:r>
            <a:r>
              <a:rPr lang="fr-FR" sz="1000" b="0" i="0" u="none" strike="noStrike" cap="none" baseline="30000" dirty="0">
                <a:solidFill>
                  <a:schemeClr val="dk1"/>
                </a:solidFill>
                <a:sym typeface="Arial"/>
              </a:rPr>
              <a:t>ème</a:t>
            </a: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 jet : 2 à 3 minutes d’écoulement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AE719CC-1C99-4029-AAB1-7DD0233EF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601"/>
            <a:ext cx="9144000" cy="3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5</a:t>
            </a:fld>
            <a:endParaRPr sz="1400" i="0"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738356" y="176075"/>
            <a:ext cx="7173191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COMPARATIFS 05/09/2025 et 06/10/2025</a:t>
            </a:r>
            <a:endParaRPr sz="1400" b="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8" name="Google Shape;440;p25"/>
          <p:cNvSpPr txBox="1"/>
          <p:nvPr/>
        </p:nvSpPr>
        <p:spPr>
          <a:xfrm>
            <a:off x="1391479" y="4316510"/>
            <a:ext cx="5135216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1</a:t>
            </a:r>
            <a:r>
              <a:rPr lang="fr-FR" sz="1000" b="0" i="0" u="none" strike="noStrike" cap="none" baseline="30000" dirty="0">
                <a:solidFill>
                  <a:schemeClr val="dk1"/>
                </a:solidFill>
                <a:sym typeface="Arial"/>
              </a:rPr>
              <a:t>er</a:t>
            </a: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 jet : sans purge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2</a:t>
            </a:r>
            <a:r>
              <a:rPr lang="fr-FR" sz="1000" b="0" i="0" u="none" strike="noStrike" cap="none" baseline="30000" dirty="0">
                <a:solidFill>
                  <a:schemeClr val="dk1"/>
                </a:solidFill>
                <a:sym typeface="Arial"/>
              </a:rPr>
              <a:t>ème</a:t>
            </a: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 jet : 2 à 3 minutes d’écoulement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8E2156-5425-47BB-930A-5F2F7BEE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6" y="641474"/>
            <a:ext cx="5200613" cy="35589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F48E22-1C13-4349-8663-88BD3B7ED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41474"/>
            <a:ext cx="2808480" cy="3550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6</a:t>
            </a:fld>
            <a:endParaRPr sz="1400" i="0"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738357" y="176075"/>
            <a:ext cx="7265956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RESULTATS DES CAMPAGNES D’ANALYSES OFIS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4807"/>
            <a:ext cx="8853290" cy="317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440;p25"/>
          <p:cNvSpPr txBox="1"/>
          <p:nvPr/>
        </p:nvSpPr>
        <p:spPr>
          <a:xfrm>
            <a:off x="1285462" y="4321907"/>
            <a:ext cx="5135216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1</a:t>
            </a:r>
            <a:r>
              <a:rPr lang="fr-FR" sz="1000" b="0" i="0" u="none" strike="noStrike" cap="none" baseline="30000" dirty="0">
                <a:solidFill>
                  <a:schemeClr val="dk1"/>
                </a:solidFill>
                <a:sym typeface="Arial"/>
              </a:rPr>
              <a:t>er</a:t>
            </a: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 jet : sans purge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2</a:t>
            </a:r>
            <a:r>
              <a:rPr lang="fr-FR" sz="1000" b="0" i="0" u="none" strike="noStrike" cap="none" baseline="30000" dirty="0">
                <a:solidFill>
                  <a:schemeClr val="dk1"/>
                </a:solidFill>
                <a:sym typeface="Arial"/>
              </a:rPr>
              <a:t>ème</a:t>
            </a:r>
            <a:r>
              <a:rPr lang="fr-FR" sz="1000" b="0" i="0" u="none" strike="noStrike" cap="none" dirty="0">
                <a:solidFill>
                  <a:schemeClr val="dk1"/>
                </a:solidFill>
                <a:sym typeface="Arial"/>
              </a:rPr>
              <a:t> jet : 2 à 3 minutes d’écoulement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2272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650435" y="227104"/>
            <a:ext cx="46500" cy="639000"/>
          </a:xfrm>
          <a:prstGeom prst="roundRect">
            <a:avLst>
              <a:gd name="adj" fmla="val 50000"/>
            </a:avLst>
          </a:prstGeom>
          <a:solidFill>
            <a:srgbClr val="E85F4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57775" y="4896100"/>
            <a:ext cx="4245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fr"/>
              <a:t>7</a:t>
            </a:fld>
            <a:endParaRPr sz="1400" i="0" dirty="0"/>
          </a:p>
        </p:txBody>
      </p:sp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738357" y="176075"/>
            <a:ext cx="6822008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Mission OFIS – août à octobre 2025</a:t>
            </a:r>
            <a:endParaRPr sz="1400" b="0" dirty="0">
              <a:solidFill>
                <a:srgbClr val="FF0000"/>
              </a:solidFill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501553" y="1293834"/>
            <a:ext cx="7489508" cy="333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fr" sz="1600" b="1" dirty="0">
                <a:solidFill>
                  <a:schemeClr val="dk1"/>
                </a:solidFill>
              </a:rPr>
              <a:t>Axes d’améliorations</a:t>
            </a:r>
          </a:p>
          <a:p>
            <a:pPr marL="285750" lvl="3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ü"/>
            </a:pPr>
            <a:endParaRPr lang="fr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Extension du plan d’échantillonnage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Suppression des phénomènes de stagnation d’eau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Suppression de tronçons en cuivre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Identification de l’ensemble des éléments métalliques présents sur le réseau d’eau froide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Sécurisation des points d’eau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r>
              <a:rPr lang="fr-FR" sz="1600" b="1" dirty="0"/>
              <a:t>Mise au point d’un protocole de purge à chaque rentrée</a:t>
            </a:r>
          </a:p>
          <a:p>
            <a:pPr marL="285750" lvl="5" indent="-285750">
              <a:lnSpc>
                <a:spcPct val="80000"/>
              </a:lnSpc>
              <a:buSzPts val="1000"/>
              <a:buFont typeface="Wingdings" panose="05000000000000000000" pitchFamily="2" charset="2"/>
              <a:buChar char="q"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3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23"/>
          <p:cNvSpPr txBox="1">
            <a:spLocks/>
          </p:cNvSpPr>
          <p:nvPr/>
        </p:nvSpPr>
        <p:spPr>
          <a:xfrm>
            <a:off x="738357" y="1760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1100"/>
            </a:pPr>
            <a:r>
              <a:rPr lang="fr-FR" dirty="0">
                <a:solidFill>
                  <a:srgbClr val="FF0000"/>
                </a:solidFill>
              </a:rPr>
              <a:t>Interprétation des résultats</a:t>
            </a:r>
            <a:endParaRPr lang="fr-FR" sz="1400" b="0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69392" y="227104"/>
            <a:ext cx="7827438" cy="4000524"/>
            <a:chOff x="569392" y="227104"/>
            <a:chExt cx="7827438" cy="4000524"/>
          </a:xfrm>
        </p:grpSpPr>
        <p:sp>
          <p:nvSpPr>
            <p:cNvPr id="4" name="Google Shape;106;p23"/>
            <p:cNvSpPr/>
            <p:nvPr/>
          </p:nvSpPr>
          <p:spPr>
            <a:xfrm>
              <a:off x="650435" y="227104"/>
              <a:ext cx="46500" cy="639000"/>
            </a:xfrm>
            <a:prstGeom prst="roundRect">
              <a:avLst>
                <a:gd name="adj" fmla="val 50000"/>
              </a:avLst>
            </a:prstGeom>
            <a:solidFill>
              <a:srgbClr val="E85F4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Google Shape;121;p23"/>
            <p:cNvSpPr txBox="1"/>
            <p:nvPr/>
          </p:nvSpPr>
          <p:spPr>
            <a:xfrm>
              <a:off x="569392" y="895708"/>
              <a:ext cx="7827438" cy="972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</a:pPr>
              <a:endParaRPr lang="fr" sz="1600" b="1" dirty="0">
                <a:solidFill>
                  <a:schemeClr val="dk1"/>
                </a:solidFill>
              </a:endParaRPr>
            </a:p>
            <a:p>
              <a:pPr marL="285750" indent="-285750" algn="just">
                <a:lnSpc>
                  <a:spcPct val="80000"/>
                </a:lnSpc>
                <a:buSzPts val="1000"/>
                <a:buFont typeface="Wingdings" panose="05000000000000000000" pitchFamily="2" charset="2"/>
                <a:buChar char="ü"/>
              </a:pPr>
              <a:r>
                <a:rPr lang="fr" sz="1600" b="1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Bâtiment P – self, cuisine : </a:t>
              </a:r>
              <a:r>
                <a:rPr lang="fr" sz="1600" b="1" dirty="0">
                  <a:solidFill>
                    <a:schemeClr val="dk1"/>
                  </a:solidFill>
                </a:rPr>
                <a:t>Tous les résultats sont conformes les 06 et 17/10/2025 au 1</a:t>
              </a:r>
              <a:r>
                <a:rPr lang="fr" sz="1600" b="1" baseline="30000" dirty="0">
                  <a:solidFill>
                    <a:schemeClr val="dk1"/>
                  </a:solidFill>
                </a:rPr>
                <a:t>er</a:t>
              </a:r>
              <a:r>
                <a:rPr lang="fr" sz="1600" b="1" dirty="0">
                  <a:solidFill>
                    <a:schemeClr val="dk1"/>
                  </a:solidFill>
                </a:rPr>
                <a:t> jet et au second jet (sauf 1</a:t>
              </a:r>
              <a:r>
                <a:rPr lang="fr" sz="1600" b="1" baseline="30000" dirty="0">
                  <a:solidFill>
                    <a:schemeClr val="dk1"/>
                  </a:solidFill>
                </a:rPr>
                <a:t>er</a:t>
              </a:r>
              <a:r>
                <a:rPr lang="fr" sz="1600" b="1" dirty="0">
                  <a:solidFill>
                    <a:schemeClr val="dk1"/>
                  </a:solidFill>
                </a:rPr>
                <a:t> jet fontaine le 06/10/25). Nette diminution </a:t>
              </a:r>
              <a:r>
                <a:rPr lang="fr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 taux de cuivre parfois élevés début 2025. </a:t>
              </a:r>
            </a:p>
          </p:txBody>
        </p:sp>
        <p:sp>
          <p:nvSpPr>
            <p:cNvPr id="7" name="Google Shape;121;p23"/>
            <p:cNvSpPr txBox="1"/>
            <p:nvPr/>
          </p:nvSpPr>
          <p:spPr>
            <a:xfrm>
              <a:off x="738357" y="3141613"/>
              <a:ext cx="7489508" cy="77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lnSpc>
                  <a:spcPct val="80000"/>
                </a:lnSpc>
                <a:buSzPts val="1000"/>
              </a:pPr>
              <a:endParaRPr lang="fr" sz="1600" b="1" dirty="0">
                <a:solidFill>
                  <a:srgbClr val="FF0000"/>
                </a:solidFill>
              </a:endParaRPr>
            </a:p>
            <a:p>
              <a:pPr marL="285750" indent="-285750" algn="just">
                <a:lnSpc>
                  <a:spcPct val="80000"/>
                </a:lnSpc>
                <a:buSzPts val="1000"/>
                <a:buFont typeface="Wingdings" panose="05000000000000000000" pitchFamily="2" charset="2"/>
                <a:buChar char="ü"/>
              </a:pPr>
              <a:r>
                <a:rPr lang="fr" sz="1600" b="1" dirty="0">
                  <a:solidFill>
                    <a:srgbClr val="FF0000"/>
                  </a:solidFill>
                </a:rPr>
                <a:t>Batiment Q - gymnase : </a:t>
              </a:r>
              <a:r>
                <a:rPr lang="fr" sz="1600" b="1" dirty="0">
                  <a:solidFill>
                    <a:schemeClr val="dk1"/>
                  </a:solidFill>
                </a:rPr>
                <a:t>Tous les résultats sont conformes les 06 et 17/10/2025 au 1</a:t>
              </a:r>
              <a:r>
                <a:rPr lang="fr" sz="1600" b="1" baseline="30000" dirty="0">
                  <a:solidFill>
                    <a:schemeClr val="dk1"/>
                  </a:solidFill>
                </a:rPr>
                <a:t>er</a:t>
              </a:r>
              <a:r>
                <a:rPr lang="fr" sz="1600" b="1" dirty="0">
                  <a:solidFill>
                    <a:schemeClr val="dk1"/>
                  </a:solidFill>
                </a:rPr>
                <a:t> jet et au second jet. </a:t>
              </a:r>
              <a:endParaRPr lang="f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23;p27"/>
            <p:cNvSpPr/>
            <p:nvPr/>
          </p:nvSpPr>
          <p:spPr>
            <a:xfrm>
              <a:off x="1715478" y="2105437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22;p27"/>
            <p:cNvSpPr txBox="1"/>
            <p:nvPr/>
          </p:nvSpPr>
          <p:spPr>
            <a:xfrm>
              <a:off x="2371290" y="2052327"/>
              <a:ext cx="5836696" cy="578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2">
                <a:lnSpc>
                  <a:spcPct val="80000"/>
                </a:lnSpc>
                <a:buSzPts val="1000"/>
              </a:pPr>
              <a:r>
                <a:rPr lang="fr" sz="1600" b="1" dirty="0">
                  <a:solidFill>
                    <a:srgbClr val="00B050"/>
                  </a:solidFill>
                </a:rPr>
                <a:t>Remplacement des canalisations en cuivre en août 2025 par un matériau plastique </a:t>
              </a:r>
            </a:p>
          </p:txBody>
        </p:sp>
        <p:sp>
          <p:nvSpPr>
            <p:cNvPr id="10" name="Google Shape;223;p27"/>
            <p:cNvSpPr/>
            <p:nvPr/>
          </p:nvSpPr>
          <p:spPr>
            <a:xfrm>
              <a:off x="1753807" y="2598018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22;p27"/>
            <p:cNvSpPr txBox="1"/>
            <p:nvPr/>
          </p:nvSpPr>
          <p:spPr>
            <a:xfrm>
              <a:off x="2391169" y="2478750"/>
              <a:ext cx="5836696" cy="578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2">
                <a:lnSpc>
                  <a:spcPct val="80000"/>
                </a:lnSpc>
                <a:buSzPts val="1000"/>
              </a:pPr>
              <a:r>
                <a:rPr lang="fr" sz="1600" b="1" dirty="0">
                  <a:solidFill>
                    <a:srgbClr val="00B050"/>
                  </a:solidFill>
                </a:rPr>
                <a:t>Mise en place d’un protocole de purge chaque jour sur appareils de cuisine et fontaines</a:t>
              </a:r>
            </a:p>
          </p:txBody>
        </p:sp>
        <p:sp>
          <p:nvSpPr>
            <p:cNvPr id="12" name="Google Shape;223;p27"/>
            <p:cNvSpPr/>
            <p:nvPr/>
          </p:nvSpPr>
          <p:spPr>
            <a:xfrm>
              <a:off x="1735357" y="3887447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22;p27"/>
            <p:cNvSpPr txBox="1"/>
            <p:nvPr/>
          </p:nvSpPr>
          <p:spPr>
            <a:xfrm>
              <a:off x="2391169" y="3834337"/>
              <a:ext cx="5836696" cy="38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lnSpc>
                  <a:spcPct val="80000"/>
                </a:lnSpc>
                <a:buSzPts val="1000"/>
              </a:pPr>
              <a:r>
                <a:rPr lang="fr" sz="1600" b="1" dirty="0">
                  <a:solidFill>
                    <a:srgbClr val="00B050"/>
                  </a:solidFill>
                </a:rPr>
                <a:t>Remplacement des robinetteries durant l’été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59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23"/>
          <p:cNvSpPr txBox="1">
            <a:spLocks/>
          </p:cNvSpPr>
          <p:nvPr/>
        </p:nvSpPr>
        <p:spPr>
          <a:xfrm>
            <a:off x="738357" y="176075"/>
            <a:ext cx="38715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1100"/>
            </a:pPr>
            <a:r>
              <a:rPr lang="fr-FR" dirty="0">
                <a:solidFill>
                  <a:srgbClr val="FF0000"/>
                </a:solidFill>
              </a:rPr>
              <a:t>Interprétation des résultats</a:t>
            </a:r>
            <a:endParaRPr lang="fr-FR" sz="1400" b="0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1912" y="227104"/>
            <a:ext cx="7976074" cy="4265865"/>
            <a:chOff x="231912" y="227104"/>
            <a:chExt cx="7976074" cy="4265865"/>
          </a:xfrm>
        </p:grpSpPr>
        <p:sp>
          <p:nvSpPr>
            <p:cNvPr id="4" name="Google Shape;106;p23"/>
            <p:cNvSpPr/>
            <p:nvPr/>
          </p:nvSpPr>
          <p:spPr>
            <a:xfrm>
              <a:off x="650435" y="227104"/>
              <a:ext cx="46500" cy="639000"/>
            </a:xfrm>
            <a:prstGeom prst="roundRect">
              <a:avLst>
                <a:gd name="adj" fmla="val 50000"/>
              </a:avLst>
            </a:prstGeom>
            <a:solidFill>
              <a:srgbClr val="E85F4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" name="Google Shape;121;p23"/>
            <p:cNvSpPr txBox="1"/>
            <p:nvPr/>
          </p:nvSpPr>
          <p:spPr>
            <a:xfrm>
              <a:off x="231913" y="3209449"/>
              <a:ext cx="7867195" cy="972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>
                <a:lnSpc>
                  <a:spcPct val="80000"/>
                </a:lnSpc>
                <a:buSzPts val="1000"/>
              </a:pPr>
              <a:endParaRPr lang="fr" sz="1600" b="1" dirty="0">
                <a:solidFill>
                  <a:schemeClr val="dk1"/>
                </a:solidFill>
              </a:endParaRPr>
            </a:p>
            <a:p>
              <a:pPr marL="285750" indent="-285750" algn="just">
                <a:lnSpc>
                  <a:spcPct val="80000"/>
                </a:lnSpc>
                <a:buSzPts val="1000"/>
                <a:buFont typeface="Wingdings" panose="05000000000000000000" pitchFamily="2" charset="2"/>
                <a:buChar char="ü"/>
              </a:pPr>
              <a:r>
                <a:rPr lang="fr" sz="1600" b="1" dirty="0">
                  <a:solidFill>
                    <a:srgbClr val="FF0000"/>
                  </a:solidFill>
                </a:rPr>
                <a:t>Bâtiments A/B (Internat) : </a:t>
              </a:r>
              <a:r>
                <a:rPr lang="fr" sz="1600" b="1" dirty="0">
                  <a:solidFill>
                    <a:schemeClr val="dk1"/>
                  </a:solidFill>
                </a:rPr>
                <a:t>Teneurs en cuivre conformes. Au 17/10, léger dépassement de la teneur en plomb au 1</a:t>
              </a:r>
              <a:r>
                <a:rPr lang="fr" sz="1600" b="1" baseline="30000" dirty="0">
                  <a:solidFill>
                    <a:schemeClr val="dk1"/>
                  </a:solidFill>
                </a:rPr>
                <a:t>er</a:t>
              </a:r>
              <a:r>
                <a:rPr lang="fr" sz="1600" b="1" dirty="0">
                  <a:solidFill>
                    <a:schemeClr val="dk1"/>
                  </a:solidFill>
                </a:rPr>
                <a:t> jet mais résultats conformes au second jet.</a:t>
              </a:r>
            </a:p>
          </p:txBody>
        </p:sp>
        <p:sp>
          <p:nvSpPr>
            <p:cNvPr id="6" name="Google Shape;121;p23"/>
            <p:cNvSpPr txBox="1"/>
            <p:nvPr/>
          </p:nvSpPr>
          <p:spPr>
            <a:xfrm>
              <a:off x="231912" y="752099"/>
              <a:ext cx="7867195" cy="77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</a:pPr>
              <a:endParaRPr lang="fr" sz="1600" b="1" dirty="0">
                <a:solidFill>
                  <a:schemeClr val="dk1"/>
                </a:solidFill>
              </a:endParaRPr>
            </a:p>
            <a:p>
              <a:pPr marL="285750" lvl="0" indent="-285750">
                <a:lnSpc>
                  <a:spcPct val="80000"/>
                </a:lnSpc>
                <a:buSzPts val="1000"/>
                <a:buFont typeface="Wingdings" panose="05000000000000000000" pitchFamily="2" charset="2"/>
                <a:buChar char="ü"/>
              </a:pPr>
              <a:r>
                <a:rPr lang="fr" sz="1600" b="1" dirty="0">
                  <a:solidFill>
                    <a:srgbClr val="FF0000"/>
                  </a:solidFill>
                </a:rPr>
                <a:t>Bâtiments F, K, L : </a:t>
              </a:r>
              <a:r>
                <a:rPr lang="fr" sz="1600" b="1" dirty="0">
                  <a:solidFill>
                    <a:schemeClr val="dk1"/>
                  </a:solidFill>
                </a:rPr>
                <a:t>Tous les résultats sont conformes les 06 et 17/10/2025 au 1</a:t>
              </a:r>
              <a:r>
                <a:rPr lang="fr" sz="1600" b="1" baseline="30000" dirty="0">
                  <a:solidFill>
                    <a:schemeClr val="dk1"/>
                  </a:solidFill>
                </a:rPr>
                <a:t>er</a:t>
              </a:r>
              <a:r>
                <a:rPr lang="fr" sz="1600" b="1" dirty="0">
                  <a:solidFill>
                    <a:schemeClr val="dk1"/>
                  </a:solidFill>
                </a:rPr>
                <a:t> jet et au second jet. </a:t>
              </a:r>
            </a:p>
          </p:txBody>
        </p:sp>
        <p:sp>
          <p:nvSpPr>
            <p:cNvPr id="8" name="Google Shape;121;p23"/>
            <p:cNvSpPr txBox="1"/>
            <p:nvPr/>
          </p:nvSpPr>
          <p:spPr>
            <a:xfrm>
              <a:off x="231913" y="2039928"/>
              <a:ext cx="7867195" cy="1366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</a:pPr>
              <a:endParaRPr lang="fr" sz="1600" b="1" dirty="0">
                <a:solidFill>
                  <a:schemeClr val="dk1"/>
                </a:solidFill>
              </a:endParaRPr>
            </a:p>
            <a:p>
              <a:pPr marL="285750" lvl="0" indent="-285750" algn="just">
                <a:lnSpc>
                  <a:spcPct val="80000"/>
                </a:lnSpc>
                <a:buSzPts val="1000"/>
                <a:buFont typeface="Wingdings" panose="05000000000000000000" pitchFamily="2" charset="2"/>
                <a:buChar char="ü"/>
              </a:pPr>
              <a:r>
                <a:rPr lang="fr" sz="1600" b="1" dirty="0">
                  <a:solidFill>
                    <a:srgbClr val="FF0000"/>
                  </a:solidFill>
                </a:rPr>
                <a:t>Bâtiment G : </a:t>
              </a:r>
              <a:r>
                <a:rPr lang="fr" sz="1600" b="1" dirty="0">
                  <a:solidFill>
                    <a:schemeClr val="dk1"/>
                  </a:solidFill>
                </a:rPr>
                <a:t>absence de dépassement des références ou limites de qualité sur le paramètre plomb. Teneur en cuivre au-dessus de la référence de qualité le 17/10/2025, à confirmer lors d’une prochaine campagne car teneur conforme le 06/10/2025</a:t>
              </a:r>
            </a:p>
            <a:p>
              <a:pPr marL="285750" indent="-285750">
                <a:lnSpc>
                  <a:spcPct val="80000"/>
                </a:lnSpc>
                <a:buSzPts val="1000"/>
                <a:buFont typeface="Wingdings" panose="05000000000000000000" pitchFamily="2" charset="2"/>
                <a:buChar char="ü"/>
              </a:pPr>
              <a:endParaRPr lang="fr" sz="1600" b="1" dirty="0">
                <a:solidFill>
                  <a:schemeClr val="dk1"/>
                </a:solidFill>
              </a:endParaRPr>
            </a:p>
          </p:txBody>
        </p:sp>
        <p:sp>
          <p:nvSpPr>
            <p:cNvPr id="9" name="Google Shape;223;p27"/>
            <p:cNvSpPr/>
            <p:nvPr/>
          </p:nvSpPr>
          <p:spPr>
            <a:xfrm>
              <a:off x="1715478" y="1508979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22;p27"/>
            <p:cNvSpPr txBox="1"/>
            <p:nvPr/>
          </p:nvSpPr>
          <p:spPr>
            <a:xfrm>
              <a:off x="2371290" y="1455869"/>
              <a:ext cx="5836696" cy="38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2">
                <a:lnSpc>
                  <a:spcPct val="80000"/>
                </a:lnSpc>
                <a:buSzPts val="1000"/>
              </a:pPr>
              <a:r>
                <a:rPr lang="fr" sz="1600" b="1" dirty="0">
                  <a:solidFill>
                    <a:srgbClr val="00B050"/>
                  </a:solidFill>
                </a:rPr>
                <a:t>Confirmation des précédents résultats début 2025</a:t>
              </a:r>
            </a:p>
          </p:txBody>
        </p:sp>
        <p:sp>
          <p:nvSpPr>
            <p:cNvPr id="11" name="Google Shape;223;p27"/>
            <p:cNvSpPr/>
            <p:nvPr/>
          </p:nvSpPr>
          <p:spPr>
            <a:xfrm>
              <a:off x="1715478" y="4152788"/>
              <a:ext cx="472105" cy="340181"/>
            </a:xfrm>
            <a:custGeom>
              <a:avLst/>
              <a:gdLst/>
              <a:ahLst/>
              <a:cxnLst/>
              <a:rect l="l" t="t" r="r" b="b"/>
              <a:pathLst>
                <a:path w="586466" h="422585" extrusionOk="0">
                  <a:moveTo>
                    <a:pt x="180367" y="406100"/>
                  </a:moveTo>
                  <a:cubicBezTo>
                    <a:pt x="191319" y="417052"/>
                    <a:pt x="205730" y="422586"/>
                    <a:pt x="220141" y="422586"/>
                  </a:cubicBezTo>
                  <a:cubicBezTo>
                    <a:pt x="234552" y="422586"/>
                    <a:pt x="248963" y="417052"/>
                    <a:pt x="259915" y="406100"/>
                  </a:cubicBezTo>
                  <a:lnTo>
                    <a:pt x="570038" y="95977"/>
                  </a:lnTo>
                  <a:cubicBezTo>
                    <a:pt x="591943" y="74072"/>
                    <a:pt x="591943" y="38448"/>
                    <a:pt x="570038" y="16428"/>
                  </a:cubicBezTo>
                  <a:cubicBezTo>
                    <a:pt x="548134" y="-5476"/>
                    <a:pt x="512510" y="-5476"/>
                    <a:pt x="490490" y="16428"/>
                  </a:cubicBezTo>
                  <a:lnTo>
                    <a:pt x="220141" y="286777"/>
                  </a:lnTo>
                  <a:lnTo>
                    <a:pt x="95977" y="162613"/>
                  </a:lnTo>
                  <a:cubicBezTo>
                    <a:pt x="74072" y="140708"/>
                    <a:pt x="38448" y="140708"/>
                    <a:pt x="16428" y="162613"/>
                  </a:cubicBezTo>
                  <a:cubicBezTo>
                    <a:pt x="-5476" y="184517"/>
                    <a:pt x="-5476" y="220141"/>
                    <a:pt x="16428" y="242046"/>
                  </a:cubicBezTo>
                  <a:lnTo>
                    <a:pt x="180367" y="405984"/>
                  </a:lnTo>
                  <a:close/>
                </a:path>
              </a:pathLst>
            </a:custGeom>
            <a:solidFill>
              <a:srgbClr val="78BE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22;p27"/>
            <p:cNvSpPr txBox="1"/>
            <p:nvPr/>
          </p:nvSpPr>
          <p:spPr>
            <a:xfrm>
              <a:off x="2371290" y="4099678"/>
              <a:ext cx="5836696" cy="38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2">
                <a:lnSpc>
                  <a:spcPct val="80000"/>
                </a:lnSpc>
                <a:buSzPts val="1000"/>
              </a:pPr>
              <a:r>
                <a:rPr lang="fr" sz="1600" b="1" dirty="0">
                  <a:solidFill>
                    <a:srgbClr val="00B050"/>
                  </a:solidFill>
                </a:rPr>
                <a:t>Remplacement des canalisations en cuivre en août 2025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8725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Personnalisé 24">
      <a:dk1>
        <a:srgbClr val="545459"/>
      </a:dk1>
      <a:lt1>
        <a:srgbClr val="FFFFFF"/>
      </a:lt1>
      <a:dk2>
        <a:srgbClr val="E85F46"/>
      </a:dk2>
      <a:lt2>
        <a:srgbClr val="0076B9"/>
      </a:lt2>
      <a:accent1>
        <a:srgbClr val="FFA000"/>
      </a:accent1>
      <a:accent2>
        <a:srgbClr val="199B69"/>
      </a:accent2>
      <a:accent3>
        <a:srgbClr val="FDB914"/>
      </a:accent3>
      <a:accent4>
        <a:srgbClr val="01ADC6"/>
      </a:accent4>
      <a:accent5>
        <a:srgbClr val="D5D6D5"/>
      </a:accent5>
      <a:accent6>
        <a:srgbClr val="000000"/>
      </a:accent6>
      <a:hlink>
        <a:srgbClr val="E85F46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1090</Words>
  <Application>Microsoft Office PowerPoint</Application>
  <PresentationFormat>Affichage à l'écran (16:9)</PresentationFormat>
  <Paragraphs>149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Calibri</vt:lpstr>
      <vt:lpstr>Wingdings</vt:lpstr>
      <vt:lpstr>Arial</vt:lpstr>
      <vt:lpstr>Helvetica Neue Light</vt:lpstr>
      <vt:lpstr>Merriweather Light</vt:lpstr>
      <vt:lpstr>Helvetica Neue</vt:lpstr>
      <vt:lpstr>Roboto</vt:lpstr>
      <vt:lpstr>Simple Light</vt:lpstr>
      <vt:lpstr>Simple Light</vt:lpstr>
      <vt:lpstr>ASSISTANCE OFIS – REUNION DU 06/11/2025</vt:lpstr>
      <vt:lpstr>Mission OFIS – août à octobre 2025</vt:lpstr>
      <vt:lpstr>Mission OFIS – août à octobre 2025</vt:lpstr>
      <vt:lpstr>RESULTATS DES CAMPAGNES D’ANALYSES OFIS</vt:lpstr>
      <vt:lpstr>COMPARATIFS 05/09/2025 et 06/10/2025 </vt:lpstr>
      <vt:lpstr>RESULTATS DES CAMPAGNES D’ANALYSES OFIS</vt:lpstr>
      <vt:lpstr>Mission OFIS – août à octobre 2025</vt:lpstr>
      <vt:lpstr>Présentation PowerPoint</vt:lpstr>
      <vt:lpstr>Présentation PowerPoint</vt:lpstr>
      <vt:lpstr>Les origines du plomb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légionelles</dc:title>
  <dc:creator>f.bailer</dc:creator>
  <cp:lastModifiedBy>sarp</cp:lastModifiedBy>
  <cp:revision>54</cp:revision>
  <cp:lastPrinted>2025-05-14T19:04:56Z</cp:lastPrinted>
  <dcterms:modified xsi:type="dcterms:W3CDTF">2025-11-08T07:59:13Z</dcterms:modified>
</cp:coreProperties>
</file>